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indent="457200" algn="just" rtl="0">
              <a:lnSpc>
                <a:spcPct val="150000"/>
              </a:lnSpc>
            </a:pPr>
            <a:r>
              <a:rPr lang="en-US" sz="2800" dirty="0">
                <a:latin typeface="Times New Roman"/>
                <a:ea typeface="Calibri"/>
                <a:cs typeface="Arial"/>
              </a:rPr>
              <a:t>A play is its </a:t>
            </a:r>
            <a:r>
              <a:rPr lang="en-US" sz="2800" b="1" dirty="0">
                <a:latin typeface="Times New Roman"/>
                <a:ea typeface="Calibri"/>
                <a:cs typeface="Arial"/>
              </a:rPr>
              <a:t>dialogue</a:t>
            </a:r>
            <a:r>
              <a:rPr lang="en-US" sz="2800" dirty="0">
                <a:latin typeface="Times New Roman"/>
                <a:ea typeface="Calibri"/>
                <a:cs typeface="Arial"/>
              </a:rPr>
              <a:t>. In a Greek play, or a French classical play, in which the audience sees none of the action whatever, there is nothing but </a:t>
            </a:r>
            <a:r>
              <a:rPr lang="en-US" sz="2800" b="1" dirty="0">
                <a:latin typeface="Times New Roman"/>
                <a:ea typeface="Calibri"/>
                <a:cs typeface="Arial"/>
              </a:rPr>
              <a:t>dialogue</a:t>
            </a:r>
            <a:r>
              <a:rPr lang="en-US" sz="2800" dirty="0">
                <a:latin typeface="Times New Roman"/>
                <a:ea typeface="Calibri"/>
                <a:cs typeface="Arial"/>
              </a:rPr>
              <a:t>. Thus a play can survive almost everything else—a clumsy and improbable </a:t>
            </a:r>
            <a:r>
              <a:rPr lang="en-US" sz="2800" b="1" dirty="0">
                <a:latin typeface="Times New Roman"/>
                <a:ea typeface="Calibri"/>
                <a:cs typeface="Arial"/>
              </a:rPr>
              <a:t>plot</a:t>
            </a:r>
            <a:r>
              <a:rPr lang="en-US" sz="2800" dirty="0">
                <a:latin typeface="Times New Roman"/>
                <a:ea typeface="Calibri"/>
                <a:cs typeface="Arial"/>
              </a:rPr>
              <a:t>; a painful and disturbing </a:t>
            </a:r>
            <a:r>
              <a:rPr lang="en-US" sz="2800" b="1" dirty="0">
                <a:latin typeface="Times New Roman"/>
                <a:ea typeface="Calibri"/>
                <a:cs typeface="Arial"/>
              </a:rPr>
              <a:t>theme</a:t>
            </a:r>
            <a:r>
              <a:rPr lang="en-US" sz="2800" dirty="0">
                <a:latin typeface="Times New Roman"/>
                <a:ea typeface="Calibri"/>
                <a:cs typeface="Arial"/>
              </a:rPr>
              <a:t>; </a:t>
            </a:r>
            <a:r>
              <a:rPr lang="en-US" sz="2800" b="1" dirty="0">
                <a:latin typeface="Times New Roman"/>
                <a:ea typeface="Calibri"/>
                <a:cs typeface="Arial"/>
              </a:rPr>
              <a:t>types</a:t>
            </a:r>
            <a:r>
              <a:rPr lang="en-US" sz="2800" dirty="0">
                <a:latin typeface="Times New Roman"/>
                <a:ea typeface="Calibri"/>
                <a:cs typeface="Arial"/>
              </a:rPr>
              <a:t> rather than characters; historical </a:t>
            </a:r>
            <a:r>
              <a:rPr lang="en-US" sz="2800" b="1" dirty="0">
                <a:latin typeface="Times New Roman"/>
                <a:ea typeface="Calibri"/>
                <a:cs typeface="Arial"/>
              </a:rPr>
              <a:t>inaccuracies</a:t>
            </a:r>
            <a:r>
              <a:rPr lang="en-US" sz="2800" dirty="0">
                <a:latin typeface="Times New Roman"/>
                <a:ea typeface="Calibri"/>
                <a:cs typeface="Arial"/>
              </a:rPr>
              <a:t>; </a:t>
            </a:r>
            <a:r>
              <a:rPr lang="en-US" sz="2800" b="1" dirty="0">
                <a:latin typeface="Times New Roman"/>
                <a:ea typeface="Calibri"/>
                <a:cs typeface="Arial"/>
              </a:rPr>
              <a:t>overstatement</a:t>
            </a:r>
            <a:r>
              <a:rPr lang="en-US" sz="2800" dirty="0">
                <a:latin typeface="Times New Roman"/>
                <a:ea typeface="Calibri"/>
                <a:cs typeface="Arial"/>
              </a:rPr>
              <a:t> of one side of a case, as in nearly all plays with a political or religious theme, but a play with many other merits cannot survive if the </a:t>
            </a:r>
            <a:r>
              <a:rPr lang="en-US" sz="2800" b="1" dirty="0">
                <a:latin typeface="Times New Roman"/>
                <a:ea typeface="Calibri"/>
                <a:cs typeface="Arial"/>
              </a:rPr>
              <a:t>dialogue</a:t>
            </a:r>
            <a:r>
              <a:rPr lang="en-US" sz="2800" dirty="0">
                <a:latin typeface="Times New Roman"/>
                <a:ea typeface="Calibri"/>
                <a:cs typeface="Arial"/>
              </a:rPr>
              <a:t> is hopelessly non-</a:t>
            </a:r>
            <a:r>
              <a:rPr lang="en-US" sz="2800" dirty="0" err="1">
                <a:latin typeface="Times New Roman"/>
                <a:ea typeface="Calibri"/>
                <a:cs typeface="Arial"/>
              </a:rPr>
              <a:t>speakable</a:t>
            </a:r>
            <a:r>
              <a:rPr lang="en-US" sz="2800" dirty="0">
                <a:latin typeface="Times New Roman"/>
                <a:ea typeface="Calibri"/>
                <a:cs typeface="Arial"/>
              </a:rPr>
              <a:t> (97). </a:t>
            </a:r>
            <a:endParaRPr lang="en-US" sz="2000" dirty="0">
              <a:latin typeface="Calibri"/>
              <a:ea typeface="Calibri"/>
              <a:cs typeface="Arial"/>
            </a:endParaRPr>
          </a:p>
          <a:p>
            <a:pPr marL="0" indent="256032" algn="just" rtl="0"/>
            <a:endParaRPr lang="ar-EG" dirty="0"/>
          </a:p>
        </p:txBody>
      </p:sp>
      <p:sp>
        <p:nvSpPr>
          <p:cNvPr id="3" name="Title 2"/>
          <p:cNvSpPr>
            <a:spLocks noGrp="1"/>
          </p:cNvSpPr>
          <p:nvPr>
            <p:ph type="title"/>
          </p:nvPr>
        </p:nvSpPr>
        <p:spPr/>
        <p:txBody>
          <a:bodyPr>
            <a:normAutofit fontScale="90000"/>
          </a:bodyPr>
          <a:lstStyle/>
          <a:p>
            <a:r>
              <a:rPr lang="en-US" sz="3600" dirty="0" smtClean="0">
                <a:solidFill>
                  <a:srgbClr val="C00000"/>
                </a:solidFill>
              </a:rPr>
              <a:t>THE TECHNIQUE OF DIALOGUE: </a:t>
            </a:r>
            <a:r>
              <a:rPr lang="en-US" dirty="0" smtClean="0">
                <a:solidFill>
                  <a:srgbClr val="FF0000"/>
                </a:solidFill>
              </a:rPr>
              <a:t>INDIVIDUALS</a:t>
            </a:r>
            <a:endParaRPr lang="ar-EG" dirty="0">
              <a:solidFill>
                <a:srgbClr val="FF0000"/>
              </a:solidFill>
            </a:endParaRP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6781800" y="5413829"/>
            <a:ext cx="609600" cy="609600"/>
          </a:xfrm>
          <a:prstGeom prst="rect">
            <a:avLst/>
          </a:prstGeom>
        </p:spPr>
      </p:pic>
    </p:spTree>
    <p:extLst>
      <p:ext uri="{BB962C8B-B14F-4D97-AF65-F5344CB8AC3E}">
        <p14:creationId xmlns:p14="http://schemas.microsoft.com/office/powerpoint/2010/main" val="26063932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0304" fill="hold"/>
                                        <p:tgtEl>
                                          <p:spTgt spid="4"/>
                                        </p:tgtEl>
                                      </p:cBhvr>
                                    </p:cmd>
                                  </p:childTnLst>
                                </p:cTn>
                              </p:par>
                            </p:childTnLst>
                          </p:cTn>
                        </p:par>
                      </p:childTnLst>
                    </p:cTn>
                  </p:par>
                </p:childTnLst>
              </p:cTn>
              <p:nextCondLst>
                <p:cond evt="onClick" delay="0">
                  <p:tgtEl>
                    <p:spTgt spid="4"/>
                  </p:tgtEl>
                </p:cond>
              </p:nextCondLst>
            </p:seq>
            <p:audio>
              <p:cMediaNode vol="96226">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533400"/>
            <a:ext cx="8229600" cy="5897563"/>
          </a:xfrm>
        </p:spPr>
        <p:txBody>
          <a:bodyPr>
            <a:normAutofit fontScale="70000" lnSpcReduction="20000"/>
          </a:bodyPr>
          <a:lstStyle/>
          <a:p>
            <a:pPr indent="457200" algn="just" rtl="0">
              <a:lnSpc>
                <a:spcPct val="150000"/>
              </a:lnSpc>
            </a:pPr>
            <a:r>
              <a:rPr lang="en-US" sz="2800" dirty="0">
                <a:latin typeface="Times New Roman"/>
                <a:ea typeface="Calibri"/>
                <a:cs typeface="Arial"/>
              </a:rPr>
              <a:t>The dialogue of the play must be such that the normally competent actor can speak his lines without stumbling, stopping for breath in the wrong place or speaking with so little animation or such a false intonation that it is obvious he does not understand what he is saying; it must also be such that the audience for whom the play is written can take in most of what is being said in the time available. Graceful of cadence is a merit; abundance of wit in comedy, glory of diction in tragedy, lucidity and speed of argument in the drama of ideas, human probability and individual idiom in the speech given to different characters, originality of phrase and vocabulary, vividness of description—these are all splendid things; but they are not essential to make a play a good practicable acting play, though some of them in some measure are to be found in every play that is worth studying (100 - 101). </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239491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a:bodyPr>
          <a:lstStyle/>
          <a:p>
            <a:pPr indent="457200" algn="just" rtl="0">
              <a:lnSpc>
                <a:spcPct val="150000"/>
              </a:lnSpc>
            </a:pPr>
            <a:r>
              <a:rPr lang="en-US" sz="2800" dirty="0">
                <a:latin typeface="Times New Roman"/>
                <a:ea typeface="Calibri"/>
                <a:cs typeface="Arial"/>
              </a:rPr>
              <a:t>One of the chief differences between a play and a novel is that every single fact or idea in a play has to be </a:t>
            </a:r>
            <a:r>
              <a:rPr lang="en-US" sz="2800" b="1" dirty="0">
                <a:latin typeface="Times New Roman"/>
                <a:ea typeface="Calibri"/>
                <a:cs typeface="Arial"/>
              </a:rPr>
              <a:t>conveyed</a:t>
            </a:r>
            <a:r>
              <a:rPr lang="en-US" sz="2800" dirty="0">
                <a:latin typeface="Times New Roman"/>
                <a:ea typeface="Calibri"/>
                <a:cs typeface="Arial"/>
              </a:rPr>
              <a:t> to the audience by </a:t>
            </a:r>
            <a:r>
              <a:rPr lang="en-US" sz="2800" b="1" dirty="0">
                <a:latin typeface="Times New Roman"/>
                <a:ea typeface="Calibri"/>
                <a:cs typeface="Arial"/>
              </a:rPr>
              <a:t>someone</a:t>
            </a:r>
            <a:r>
              <a:rPr lang="en-US" sz="2800" dirty="0">
                <a:latin typeface="Times New Roman"/>
                <a:ea typeface="Calibri"/>
                <a:cs typeface="Arial"/>
              </a:rPr>
              <a:t> saying it. And what can be told by direct, visible action is much limited by the size and shape of a stage and the physical capabilities of the actors, as well as by consideration of seemliness. For the most part we have to learn what is happening by listening to </a:t>
            </a:r>
            <a:r>
              <a:rPr lang="en-US" sz="2800" b="1" dirty="0">
                <a:latin typeface="Times New Roman"/>
                <a:ea typeface="Calibri"/>
                <a:cs typeface="Arial"/>
              </a:rPr>
              <a:t>conversation</a:t>
            </a:r>
            <a:r>
              <a:rPr lang="en-US" sz="2800" dirty="0">
                <a:latin typeface="Times New Roman"/>
                <a:ea typeface="Calibri"/>
                <a:cs typeface="Arial"/>
              </a:rPr>
              <a:t> (101).</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813571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10000"/>
          </a:bodyPr>
          <a:lstStyle/>
          <a:p>
            <a:pPr indent="457200" algn="just" rtl="0">
              <a:lnSpc>
                <a:spcPct val="150000"/>
              </a:lnSpc>
            </a:pPr>
            <a:r>
              <a:rPr lang="en-US" sz="2800" dirty="0">
                <a:latin typeface="Times New Roman"/>
                <a:ea typeface="Calibri"/>
                <a:cs typeface="Arial"/>
              </a:rPr>
              <a:t>This has several interesting results. One is that nearly all the characters in a play are amazingly </a:t>
            </a:r>
            <a:r>
              <a:rPr lang="en-US" sz="2800" b="1" dirty="0">
                <a:latin typeface="Times New Roman"/>
                <a:ea typeface="Calibri"/>
                <a:cs typeface="Arial"/>
              </a:rPr>
              <a:t>talkative</a:t>
            </a:r>
            <a:r>
              <a:rPr lang="en-US" sz="2800" dirty="0">
                <a:latin typeface="Times New Roman"/>
                <a:ea typeface="Calibri"/>
                <a:cs typeface="Arial"/>
              </a:rPr>
              <a:t>. They are forever explaining things, justifying themselves, saying what they have just done or what they intend to do. They are often both more </a:t>
            </a:r>
            <a:r>
              <a:rPr lang="en-US" sz="2800" b="1" dirty="0">
                <a:latin typeface="Times New Roman"/>
                <a:ea typeface="Calibri"/>
                <a:cs typeface="Arial"/>
              </a:rPr>
              <a:t>communicative</a:t>
            </a:r>
            <a:r>
              <a:rPr lang="en-US" sz="2800" dirty="0">
                <a:latin typeface="Times New Roman"/>
                <a:ea typeface="Calibri"/>
                <a:cs typeface="Arial"/>
              </a:rPr>
              <a:t> and more </a:t>
            </a:r>
            <a:r>
              <a:rPr lang="en-US" sz="2800" b="1" dirty="0">
                <a:latin typeface="Times New Roman"/>
                <a:ea typeface="Calibri"/>
                <a:cs typeface="Arial"/>
              </a:rPr>
              <a:t>articulate</a:t>
            </a:r>
            <a:r>
              <a:rPr lang="en-US" sz="2800" dirty="0">
                <a:latin typeface="Times New Roman"/>
                <a:ea typeface="Calibri"/>
                <a:cs typeface="Arial"/>
              </a:rPr>
              <a:t> than most of us can or dare be. The communicativeness of theatrical characters may at times not let it have except for purposes of close analytical criticism (101). </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19621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lnSpcReduction="10000"/>
          </a:bodyPr>
          <a:lstStyle/>
          <a:p>
            <a:pPr indent="457200" algn="just" rtl="0">
              <a:lnSpc>
                <a:spcPct val="150000"/>
              </a:lnSpc>
            </a:pPr>
            <a:r>
              <a:rPr lang="en-US" sz="2800" dirty="0">
                <a:latin typeface="Times New Roman"/>
                <a:ea typeface="Calibri"/>
                <a:cs typeface="Arial"/>
              </a:rPr>
              <a:t>Part of this supernormal articulateness of persons in a drama is also found in the </a:t>
            </a:r>
            <a:r>
              <a:rPr lang="en-US" sz="2800" b="1" dirty="0">
                <a:latin typeface="Times New Roman"/>
                <a:ea typeface="Calibri"/>
                <a:cs typeface="Arial"/>
              </a:rPr>
              <a:t>speed</a:t>
            </a:r>
            <a:r>
              <a:rPr lang="en-US" sz="2800" dirty="0">
                <a:latin typeface="Times New Roman"/>
                <a:ea typeface="Calibri"/>
                <a:cs typeface="Arial"/>
              </a:rPr>
              <a:t> with which things are explained. In two hours there is no time for the abundance of irrelevant detail which most of us use when explaining something, or, except for special dramatic effect, for those tactful hesitations and circumlocutions we use when playing a part in real life. The clear, concise, unambiguous expression of what we want to say is an art that most of us have to learn (102 – 103).</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138990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85000" lnSpcReduction="20000"/>
          </a:bodyPr>
          <a:lstStyle/>
          <a:p>
            <a:pPr indent="457200" algn="just" rtl="0">
              <a:lnSpc>
                <a:spcPct val="150000"/>
              </a:lnSpc>
            </a:pPr>
            <a:r>
              <a:rPr lang="en-US" sz="2800" dirty="0">
                <a:latin typeface="Times New Roman"/>
                <a:ea typeface="Calibri"/>
                <a:cs typeface="Arial"/>
              </a:rPr>
              <a:t>In drama speech must be more attractive and economical than it is in real life; this is made to seem more natural by the fact that drama, whether tragedy or comedy, usually has as its subject a portion of life in which critical events are happening and the emotions involved are indeed somewhat stronger than those felt when making toast or catching the 8.15. In fact important events and violent emotions often render even articulate persons quite incapable of expression or inadequate at least; but they do also sometimes stimulate and enliven speech, and we are prepared to accept the latter as the likelier probability in a play (109).</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377788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85000" lnSpcReduction="20000"/>
          </a:bodyPr>
          <a:lstStyle/>
          <a:p>
            <a:pPr indent="457200" algn="just" rtl="0">
              <a:lnSpc>
                <a:spcPct val="150000"/>
              </a:lnSpc>
            </a:pPr>
            <a:r>
              <a:rPr lang="en-US" sz="2800" dirty="0">
                <a:latin typeface="Times New Roman"/>
                <a:ea typeface="Calibri"/>
                <a:cs typeface="Arial"/>
              </a:rPr>
              <a:t>However, even when we realize that for the purposes of drama the standard of everyone's speech has to be raised, we feel that there should be some differentiation, and this giving of individual speech characteristics to at least the important individuals in a play is one of the arts that distinguish a good dramatist from a mediocre one. </a:t>
            </a:r>
            <a:r>
              <a:rPr lang="en-US" sz="2800" b="1" dirty="0">
                <a:latin typeface="Times New Roman"/>
                <a:ea typeface="Calibri"/>
                <a:cs typeface="Arial"/>
              </a:rPr>
              <a:t>Speech </a:t>
            </a:r>
            <a:r>
              <a:rPr lang="en-US" sz="2800" dirty="0">
                <a:latin typeface="Times New Roman"/>
                <a:ea typeface="Calibri"/>
                <a:cs typeface="Arial"/>
              </a:rPr>
              <a:t>is, in real life, a considerable clue to social positions, standards of education, character and habits. These distinctions remain in the drama, though usually either sharpened or blunted according to the necessities of the play (109).</a:t>
            </a:r>
            <a:endParaRPr lang="en-US" sz="2000" dirty="0">
              <a:latin typeface="Calibri"/>
              <a:ea typeface="Calibri"/>
              <a:cs typeface="Arial"/>
            </a:endParaRPr>
          </a:p>
          <a:p>
            <a:pPr marL="0" indent="256032" algn="just" rtl="0"/>
            <a:endParaRPr lang="ar-EG" dirty="0"/>
          </a:p>
        </p:txBody>
      </p:sp>
    </p:spTree>
    <p:extLst>
      <p:ext uri="{BB962C8B-B14F-4D97-AF65-F5344CB8AC3E}">
        <p14:creationId xmlns:p14="http://schemas.microsoft.com/office/powerpoint/2010/main" val="2431960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TotalTime>
  <Words>769</Words>
  <Application>Microsoft Office PowerPoint</Application>
  <PresentationFormat>On-screen Show (4:3)</PresentationFormat>
  <Paragraphs>8</Paragraphs>
  <Slides>7</Slides>
  <Notes>0</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THE TECHNIQUE OF DIALOGUE: INDIVIDUALS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TECHNIQUE OF DIALOGUE: INDIVIDUALS</dc:title>
  <dc:creator>ok</dc:creator>
  <cp:lastModifiedBy>ok</cp:lastModifiedBy>
  <cp:revision>4</cp:revision>
  <dcterms:created xsi:type="dcterms:W3CDTF">2006-08-16T00:00:00Z</dcterms:created>
  <dcterms:modified xsi:type="dcterms:W3CDTF">2020-10-26T05:52:16Z</dcterms:modified>
</cp:coreProperties>
</file>